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60" r:id="rId5"/>
    <p:sldId id="261" r:id="rId6"/>
    <p:sldId id="268" r:id="rId7"/>
    <p:sldId id="269" r:id="rId8"/>
    <p:sldId id="262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16A33D-540F-4C7E-B222-B8C18953F60F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22124-22F2-42C2-A41B-01831BA024C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395A4-3789-4183-81C6-0CDF0F75CF41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2209799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Section 2-2: Biconditionals and Definitions</a:t>
            </a:r>
            <a:endParaRPr lang="en-US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2819400"/>
          </a:xfrm>
        </p:spPr>
        <p:txBody>
          <a:bodyPr/>
          <a:lstStyle/>
          <a:p>
            <a:r>
              <a:rPr lang="en-US" b="1" dirty="0">
                <a:solidFill>
                  <a:srgbClr val="7030A0"/>
                </a:solidFill>
              </a:rPr>
              <a:t>2.01  Use logic and deductive reasoning to draw conclusions and solve problems.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Essential Questions</a:t>
            </a:r>
            <a:endParaRPr lang="en-US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dirty="0" smtClean="0"/>
              <a:t>    1)  How </a:t>
            </a:r>
            <a:r>
              <a:rPr lang="en-US" dirty="0"/>
              <a:t>are if-then statements written and interpreted</a:t>
            </a:r>
            <a:r>
              <a:rPr lang="en-US" dirty="0" smtClean="0"/>
              <a:t>?</a:t>
            </a:r>
          </a:p>
          <a:p>
            <a:pPr lvl="0"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2)  How </a:t>
            </a:r>
            <a:r>
              <a:rPr lang="en-US" dirty="0"/>
              <a:t>are Venn diagrams used to draw conclusions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Complete: </a:t>
            </a:r>
            <a:r>
              <a:rPr lang="en-US" dirty="0" smtClean="0"/>
              <a:t>Check Skills, p 75 (all)</a:t>
            </a: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Logically equivalent</a:t>
            </a:r>
            <a:endParaRPr lang="en-US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The </a:t>
            </a:r>
            <a:r>
              <a:rPr lang="en-US" dirty="0"/>
              <a:t>statement and its contrapositive are logically equivalent.  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This </a:t>
            </a:r>
            <a:r>
              <a:rPr lang="en-US" dirty="0"/>
              <a:t>means that the statement and its contrapositive are both true or both false.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30781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 </a:t>
            </a:r>
            <a:r>
              <a:rPr lang="en-US" sz="2800" dirty="0" smtClean="0"/>
              <a:t>Draw </a:t>
            </a:r>
            <a:r>
              <a:rPr lang="en-US" sz="2800" dirty="0"/>
              <a:t>concentric circles for the </a:t>
            </a:r>
            <a:r>
              <a:rPr lang="en-US" sz="2800" b="1" dirty="0">
                <a:solidFill>
                  <a:srgbClr val="7030A0"/>
                </a:solidFill>
                <a:latin typeface="Comic Sans MS" pitchFamily="66" charset="0"/>
              </a:rPr>
              <a:t>Venn diagram</a:t>
            </a:r>
            <a:r>
              <a:rPr lang="en-US" sz="2800" dirty="0"/>
              <a:t> for testing conclusions for the conditional and the contrapositive.  </a:t>
            </a:r>
            <a:endParaRPr lang="en-US" sz="2800" dirty="0" smtClean="0"/>
          </a:p>
          <a:p>
            <a:pPr>
              <a:buNone/>
            </a:pPr>
            <a:r>
              <a:rPr lang="en-US" sz="2800" dirty="0"/>
              <a:t> </a:t>
            </a:r>
            <a:r>
              <a:rPr lang="en-US" sz="2800" dirty="0" smtClean="0"/>
              <a:t> The </a:t>
            </a:r>
            <a:r>
              <a:rPr lang="en-US" sz="2800" dirty="0"/>
              <a:t>hypothesis of each goes in the inner circle and the conclusion goes in the outer ring.  If the statement one is asked to draw a conclusion about does not coincide with a hypothesis, there is no conclusion.</a:t>
            </a:r>
          </a:p>
          <a:p>
            <a:endParaRPr lang="en-US" dirty="0"/>
          </a:p>
        </p:txBody>
      </p:sp>
      <p:sp>
        <p:nvSpPr>
          <p:cNvPr id="1027" name="AutoShape 3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304800"/>
            <a:ext cx="2590800" cy="2392362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7030A0"/>
                </a:solidFill>
                <a:latin typeface="Comic Sans MS" pitchFamily="66" charset="0"/>
              </a:rPr>
              <a:t>biconditional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</a:p>
          <a:p>
            <a:pPr>
              <a:buNone/>
            </a:pPr>
            <a:r>
              <a:rPr lang="en-US" dirty="0" smtClean="0"/>
              <a:t>   A </a:t>
            </a:r>
            <a:r>
              <a:rPr lang="en-US" dirty="0"/>
              <a:t>statement that combines a conditional and its converse with the words “if and only if” (abbreviated iff).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Write each pair of conditional statements as a biconditional.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 </a:t>
            </a:r>
          </a:p>
          <a:p>
            <a:pPr lvl="0">
              <a:buNone/>
            </a:pPr>
            <a:r>
              <a:rPr lang="en-US" dirty="0" smtClean="0"/>
              <a:t>1)  If B is between A and C, then AB + BC = AC.</a:t>
            </a:r>
          </a:p>
          <a:p>
            <a:pPr>
              <a:buNone/>
            </a:pPr>
            <a:r>
              <a:rPr lang="en-US" dirty="0" smtClean="0"/>
              <a:t>      If AB + BC = AC, then B is between A and C.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 lvl="0">
              <a:buNone/>
            </a:pPr>
            <a:r>
              <a:rPr lang="en-US" dirty="0" smtClean="0"/>
              <a:t>2)  If </a:t>
            </a:r>
            <a:r>
              <a:rPr lang="en-US" dirty="0" err="1" smtClean="0"/>
              <a:t>m</a:t>
            </a:r>
            <a:r>
              <a:rPr lang="en-US" dirty="0" err="1" smtClean="0">
                <a:sym typeface="Symbol"/>
              </a:rPr>
              <a:t></a:t>
            </a:r>
            <a:r>
              <a:rPr lang="en-US" dirty="0" err="1" smtClean="0"/>
              <a:t>AOC</a:t>
            </a:r>
            <a:r>
              <a:rPr lang="en-US" dirty="0" smtClean="0"/>
              <a:t> = 180, then </a:t>
            </a:r>
            <a:r>
              <a:rPr lang="en-US" dirty="0" smtClean="0">
                <a:sym typeface="Symbol"/>
              </a:rPr>
              <a:t></a:t>
            </a:r>
            <a:r>
              <a:rPr lang="en-US" dirty="0" smtClean="0"/>
              <a:t>AOC is a straight angle.</a:t>
            </a:r>
          </a:p>
          <a:p>
            <a:pPr>
              <a:buNone/>
            </a:pPr>
            <a:r>
              <a:rPr lang="en-US" dirty="0" smtClean="0"/>
              <a:t>      If </a:t>
            </a:r>
            <a:r>
              <a:rPr lang="en-US" dirty="0" smtClean="0">
                <a:sym typeface="Symbol"/>
              </a:rPr>
              <a:t></a:t>
            </a:r>
            <a:r>
              <a:rPr lang="en-US" dirty="0" smtClean="0"/>
              <a:t>AOC is a straight angle, then </a:t>
            </a:r>
            <a:r>
              <a:rPr lang="en-US" dirty="0" err="1" smtClean="0"/>
              <a:t>m</a:t>
            </a:r>
            <a:r>
              <a:rPr lang="en-US" dirty="0" err="1" smtClean="0">
                <a:sym typeface="Symbol"/>
              </a:rPr>
              <a:t></a:t>
            </a:r>
            <a:r>
              <a:rPr lang="en-US" dirty="0" err="1" smtClean="0"/>
              <a:t>AOC</a:t>
            </a:r>
            <a:r>
              <a:rPr lang="en-US" dirty="0" smtClean="0"/>
              <a:t> = 180.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Write each biconditional as two conditionals that are converses of each other.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 </a:t>
            </a:r>
            <a:r>
              <a:rPr lang="en-US" dirty="0" smtClean="0"/>
              <a:t>3)  Points are collinear if and only if they all lie in one line.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4)  Points lie in one plane if and only if they are coplanar.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b="1" dirty="0">
                <a:solidFill>
                  <a:srgbClr val="7030A0"/>
                </a:solidFill>
                <a:latin typeface="Comic Sans MS" pitchFamily="66" charset="0"/>
              </a:rPr>
              <a:t>linear pair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two </a:t>
            </a:r>
            <a:r>
              <a:rPr lang="en-US" dirty="0"/>
              <a:t>adjacent angles that are supplementary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                           </a:t>
            </a:r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Class</a:t>
            </a:r>
            <a:r>
              <a:rPr lang="en-US" b="1" dirty="0" smtClean="0">
                <a:solidFill>
                  <a:srgbClr val="7030A0"/>
                </a:solidFill>
              </a:rPr>
              <a:t>/</a:t>
            </a:r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Homework</a:t>
            </a:r>
            <a:endParaRPr lang="en-US" b="1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dirty="0" smtClean="0"/>
              <a:t>  Practice 2-3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205</Words>
  <Application>Microsoft Office PowerPoint</Application>
  <PresentationFormat>On-screen Show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Section 2-2: Biconditionals and Definitions</vt:lpstr>
      <vt:lpstr>Essential Questions</vt:lpstr>
      <vt:lpstr>Logically equivalent</vt:lpstr>
      <vt:lpstr>Slide 4</vt:lpstr>
      <vt:lpstr>biconditional</vt:lpstr>
      <vt:lpstr>Slide 6</vt:lpstr>
      <vt:lpstr>Slide 7</vt:lpstr>
      <vt:lpstr> linear pair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2-2: Biconditionals and Definitions</dc:title>
  <dc:creator>kimberly sharkey</dc:creator>
  <cp:lastModifiedBy>kimberly sharkey</cp:lastModifiedBy>
  <cp:revision>16</cp:revision>
  <dcterms:created xsi:type="dcterms:W3CDTF">2010-02-03T20:02:42Z</dcterms:created>
  <dcterms:modified xsi:type="dcterms:W3CDTF">2012-09-11T18:18:57Z</dcterms:modified>
</cp:coreProperties>
</file>